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63" r:id="rId4"/>
    <p:sldId id="277" r:id="rId5"/>
    <p:sldId id="278" r:id="rId6"/>
    <p:sldId id="264" r:id="rId7"/>
    <p:sldId id="260" r:id="rId8"/>
    <p:sldId id="280" r:id="rId9"/>
    <p:sldId id="258" r:id="rId10"/>
    <p:sldId id="257" r:id="rId11"/>
    <p:sldId id="261" r:id="rId12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Sheet1!$F$10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Sheet1!$B$11:$E$15</c:f>
              <c:strCache>
                <c:ptCount val="5"/>
                <c:pt idx="0">
                  <c:v>Atbalsts plānošanas reģionam</c:v>
                </c:pt>
                <c:pt idx="1">
                  <c:v>Atbalsts Uzņēmējdarbības centram</c:v>
                </c:pt>
                <c:pt idx="2">
                  <c:v>Uzņēmējdarbības atbalsta pasākumi</c:v>
                </c:pt>
                <c:pt idx="3">
                  <c:v>Pabeigto projektu uzturēšana</c:v>
                </c:pt>
                <c:pt idx="4">
                  <c:v>Atbalsts sabiedriskā transporta funkc. </c:v>
                </c:pt>
              </c:strCache>
            </c:strRef>
          </c:cat>
          <c:val>
            <c:numRef>
              <c:f>Sheet1!$F$11:$F$15</c:f>
              <c:numCache>
                <c:formatCode>#,##0.00</c:formatCode>
                <c:ptCount val="5"/>
                <c:pt idx="0">
                  <c:v>157902</c:v>
                </c:pt>
                <c:pt idx="1">
                  <c:v>27627</c:v>
                </c:pt>
                <c:pt idx="2">
                  <c:v>9815</c:v>
                </c:pt>
                <c:pt idx="3">
                  <c:v>6200</c:v>
                </c:pt>
                <c:pt idx="4">
                  <c:v>43000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9A-4E7E-B531-E6AE98E711F2}"/>
            </c:ext>
          </c:extLst>
        </c:ser>
        <c:ser>
          <c:idx val="1"/>
          <c:order val="1"/>
          <c:tx>
            <c:strRef>
              <c:f>Sheet1!$G$10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Sheet1!$B$11:$E$15</c:f>
              <c:strCache>
                <c:ptCount val="5"/>
                <c:pt idx="0">
                  <c:v>Atbalsts plānošanas reģionam</c:v>
                </c:pt>
                <c:pt idx="1">
                  <c:v>Atbalsts Uzņēmējdarbības centram</c:v>
                </c:pt>
                <c:pt idx="2">
                  <c:v>Uzņēmējdarbības atbalsta pasākumi</c:v>
                </c:pt>
                <c:pt idx="3">
                  <c:v>Pabeigto projektu uzturēšana</c:v>
                </c:pt>
                <c:pt idx="4">
                  <c:v>Atbalsts sabiedriskā transporta funkc. </c:v>
                </c:pt>
              </c:strCache>
            </c:strRef>
          </c:cat>
          <c:val>
            <c:numRef>
              <c:f>Sheet1!$G$11:$G$15</c:f>
              <c:numCache>
                <c:formatCode>#,##0.00</c:formatCode>
                <c:ptCount val="5"/>
                <c:pt idx="0">
                  <c:v>157902</c:v>
                </c:pt>
                <c:pt idx="1">
                  <c:v>27627</c:v>
                </c:pt>
                <c:pt idx="2">
                  <c:v>5347</c:v>
                </c:pt>
                <c:pt idx="3">
                  <c:v>6200</c:v>
                </c:pt>
                <c:pt idx="4">
                  <c:v>43000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89A-4E7E-B531-E6AE98E711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778176"/>
        <c:axId val="81779712"/>
        <c:axId val="0"/>
      </c:bar3DChart>
      <c:catAx>
        <c:axId val="81778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779712"/>
        <c:crosses val="autoZero"/>
        <c:auto val="1"/>
        <c:lblAlgn val="ctr"/>
        <c:lblOffset val="100"/>
        <c:noMultiLvlLbl val="0"/>
      </c:catAx>
      <c:valAx>
        <c:axId val="8177971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17781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300"/>
            </a:pPr>
            <a:endParaRPr lang="lv-LV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7F1EC-C78D-4306-B86A-6507C9E19F75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54DFB-C2AF-4379-8082-D8BF98B3D6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170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12B06-E995-4879-B630-0F4ED41F06D6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F2397-686D-4814-B6B9-28ED9D3026E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997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F2397-686D-4814-B6B9-28ED9D3026EA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228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F2397-686D-4814-B6B9-28ED9D3026EA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539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8879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5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138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29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871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584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6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710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457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85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660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30000">
              <a:srgbClr val="D4DEFF"/>
            </a:gs>
            <a:gs pos="51648">
              <a:schemeClr val="bg1"/>
            </a:gs>
            <a:gs pos="35000">
              <a:srgbClr val="D4DEFF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291E8-961A-4446-94E7-4C27A5E849F2}" type="datetimeFigureOut">
              <a:rPr lang="lv-LV" smtClean="0"/>
              <a:t>2016.01.20.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D03D-95AA-4224-8552-3D266360ED1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2152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kurzemesregions.lv" TargetMode="External"/><Relationship Id="rId2" Type="http://schemas.openxmlformats.org/officeDocument/2006/relationships/hyperlink" Target="http://www.kurzemesregions.lv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hyperlink" Target="mailto:info@kurzemesregions.l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30000">
              <a:srgbClr val="D4DEFF"/>
            </a:gs>
            <a:gs pos="51648">
              <a:schemeClr val="bg1"/>
            </a:gs>
            <a:gs pos="35000">
              <a:srgbClr val="D4DEFF"/>
            </a:gs>
            <a:gs pos="10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Kurzemes plānošanas reģiona Darba plāns 2016.gadam</a:t>
            </a:r>
            <a:endParaRPr lang="lv-LV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00800" cy="1152128"/>
          </a:xfrm>
        </p:spPr>
        <p:txBody>
          <a:bodyPr/>
          <a:lstStyle/>
          <a:p>
            <a:pPr algn="r"/>
            <a:r>
              <a:rPr lang="lv-LV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Evita Dreijere</a:t>
            </a:r>
          </a:p>
          <a:p>
            <a:pPr algn="r"/>
            <a:r>
              <a:rPr lang="lv-LV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KPR Administrācijas vadītāja</a:t>
            </a:r>
          </a:p>
          <a:p>
            <a:pPr algn="r"/>
            <a:r>
              <a:rPr lang="lv-LV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27.01.2016., Kuldīgā</a:t>
            </a:r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452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6203032" cy="1143000"/>
          </a:xfrm>
        </p:spPr>
        <p:txBody>
          <a:bodyPr>
            <a:normAutofit/>
          </a:bodyPr>
          <a:lstStyle/>
          <a:p>
            <a:r>
              <a:rPr lang="lv-LV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 rezultātu uzturēšana</a:t>
            </a:r>
            <a:endParaRPr lang="lv-LV" sz="3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kurzemes_planosanas_region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2200" b="1" dirty="0"/>
              <a:t>Nodrošināta </a:t>
            </a:r>
            <a:r>
              <a:rPr lang="lv-LV" sz="2200" b="1" dirty="0" smtClean="0"/>
              <a:t>pabeigto projektu uzturēšana:</a:t>
            </a:r>
          </a:p>
          <a:p>
            <a:pPr marL="0" indent="0">
              <a:buNone/>
            </a:pPr>
            <a:endParaRPr lang="lv-LV" sz="1000" b="1" dirty="0" smtClean="0"/>
          </a:p>
          <a:p>
            <a:r>
              <a:rPr lang="lv-LV" sz="2200" dirty="0" smtClean="0"/>
              <a:t>CB </a:t>
            </a:r>
            <a:r>
              <a:rPr lang="lv-LV" sz="2200" dirty="0"/>
              <a:t>35 „Senās kulta vietas kopējai Baltijas jūras piekrastes identitātei"” projekta </a:t>
            </a:r>
            <a:r>
              <a:rPr lang="lv-LV" sz="2200" dirty="0" smtClean="0"/>
              <a:t>uzturēšana;</a:t>
            </a:r>
          </a:p>
          <a:p>
            <a:endParaRPr lang="lv-LV" sz="500" dirty="0" smtClean="0"/>
          </a:p>
          <a:p>
            <a:r>
              <a:rPr lang="lv-LV" sz="2200" dirty="0" smtClean="0"/>
              <a:t>LLIV-326  </a:t>
            </a:r>
            <a:r>
              <a:rPr lang="lv-LV" sz="2200" dirty="0"/>
              <a:t>„Pārrobežu sadarbība ilgtspējīgai ezeru apsaimniekošanai Kurzemē un </a:t>
            </a:r>
            <a:r>
              <a:rPr lang="lv-LV" sz="2200" dirty="0" smtClean="0"/>
              <a:t>Lietuvā”; </a:t>
            </a:r>
          </a:p>
          <a:p>
            <a:endParaRPr lang="lv-LV" sz="500" dirty="0" smtClean="0"/>
          </a:p>
          <a:p>
            <a:r>
              <a:rPr lang="lv-LV" sz="2200" dirty="0" smtClean="0"/>
              <a:t>LLIV-322  </a:t>
            </a:r>
            <a:r>
              <a:rPr lang="lv-LV" sz="2200" dirty="0"/>
              <a:t>„Mana sociālā atbildība” (</a:t>
            </a:r>
            <a:r>
              <a:rPr lang="lv-LV" sz="2200" dirty="0" err="1"/>
              <a:t>My</a:t>
            </a:r>
            <a:r>
              <a:rPr lang="lv-LV" sz="2200" dirty="0"/>
              <a:t> </a:t>
            </a:r>
            <a:r>
              <a:rPr lang="lv-LV" sz="2200" dirty="0" err="1" smtClean="0"/>
              <a:t>Response</a:t>
            </a:r>
            <a:r>
              <a:rPr lang="lv-LV" sz="2200" dirty="0" smtClean="0"/>
              <a:t>);</a:t>
            </a:r>
          </a:p>
          <a:p>
            <a:endParaRPr lang="lv-LV" sz="500" dirty="0" smtClean="0"/>
          </a:p>
          <a:p>
            <a:r>
              <a:rPr lang="lv-LV" sz="2200" dirty="0" smtClean="0"/>
              <a:t>LLIII-175  </a:t>
            </a:r>
            <a:r>
              <a:rPr lang="lv-LV" sz="2200" dirty="0"/>
              <a:t> „Konkurētspējīga uzņēmējdarbības caur </a:t>
            </a:r>
            <a:r>
              <a:rPr lang="lv-LV" sz="2200" dirty="0" smtClean="0"/>
              <a:t>sadarbību”;</a:t>
            </a:r>
          </a:p>
          <a:p>
            <a:endParaRPr lang="lv-LV" sz="500" dirty="0" smtClean="0"/>
          </a:p>
          <a:p>
            <a:r>
              <a:rPr lang="lv-LV" sz="2200" dirty="0"/>
              <a:t>EU 43385</a:t>
            </a:r>
            <a:r>
              <a:rPr lang="lv-LV" sz="2200" b="1" dirty="0"/>
              <a:t> </a:t>
            </a:r>
            <a:r>
              <a:rPr lang="lv-LV" sz="2200" dirty="0"/>
              <a:t>„Ūdenstūrisma kā dabas un aktīva tūrisma komponentes attīstība Latvijā un Igaunijā" (</a:t>
            </a:r>
            <a:r>
              <a:rPr lang="lv-LV" sz="2200" dirty="0" err="1"/>
              <a:t>Riverways</a:t>
            </a:r>
            <a:r>
              <a:rPr lang="lv-LV" sz="2200" dirty="0"/>
              <a:t>) </a:t>
            </a:r>
            <a:endParaRPr lang="lv-LV" sz="2200" dirty="0" smtClean="0"/>
          </a:p>
          <a:p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777012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025" y="2204864"/>
            <a:ext cx="8229600" cy="1143000"/>
          </a:xfrm>
        </p:spPr>
        <p:txBody>
          <a:bodyPr/>
          <a:lstStyle/>
          <a:p>
            <a:r>
              <a:rPr lang="lv-LV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 par uzmanību!</a:t>
            </a:r>
            <a:endParaRPr lang="lv-LV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9060" y="3861048"/>
            <a:ext cx="4572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625"/>
              </a:spcBef>
            </a:pPr>
            <a:r>
              <a:rPr lang="lv-LV" altLang="lv-LV" dirty="0" smtClean="0">
                <a:latin typeface="+mj-lt"/>
              </a:rPr>
              <a:t>Kurzemes plānošanas reģions</a:t>
            </a:r>
          </a:p>
          <a:p>
            <a:pPr algn="ctr">
              <a:spcBef>
                <a:spcPts val="450"/>
              </a:spcBef>
            </a:pPr>
            <a:r>
              <a:rPr lang="lv-LV" altLang="lv-LV" dirty="0" smtClean="0">
                <a:latin typeface="+mj-lt"/>
              </a:rPr>
              <a:t>Eksporta iela 12-212, </a:t>
            </a:r>
            <a:r>
              <a:rPr lang="lv-LV" altLang="lv-LV" dirty="0">
                <a:latin typeface="+mj-lt"/>
              </a:rPr>
              <a:t>Rīga </a:t>
            </a:r>
          </a:p>
          <a:p>
            <a:pPr algn="ctr">
              <a:spcBef>
                <a:spcPts val="450"/>
              </a:spcBef>
            </a:pPr>
            <a:r>
              <a:rPr lang="lv-LV" altLang="lv-LV" dirty="0" err="1" smtClean="0">
                <a:latin typeface="+mj-lt"/>
                <a:hlinkClick r:id="rId2"/>
              </a:rPr>
              <a:t>www.kurzemesregions.lv</a:t>
            </a:r>
            <a:r>
              <a:rPr lang="lv-LV" altLang="lv-LV" dirty="0" smtClean="0">
                <a:latin typeface="+mj-lt"/>
              </a:rPr>
              <a:t>  </a:t>
            </a:r>
            <a:endParaRPr lang="lv-LV" altLang="lv-LV" dirty="0">
              <a:latin typeface="+mj-lt"/>
            </a:endParaRPr>
          </a:p>
          <a:p>
            <a:pPr algn="ctr">
              <a:spcBef>
                <a:spcPts val="350"/>
              </a:spcBef>
            </a:pPr>
            <a:r>
              <a:rPr lang="lv-LV" altLang="lv-LV" dirty="0">
                <a:latin typeface="+mj-lt"/>
              </a:rPr>
              <a:t>e-pasts:  </a:t>
            </a:r>
            <a:r>
              <a:rPr lang="lv-LV" altLang="lv-LV" dirty="0" err="1" smtClean="0">
                <a:latin typeface="+mj-lt"/>
                <a:hlinkClick r:id="rId3"/>
              </a:rPr>
              <a:t>pasts@kurzemesregions.lv</a:t>
            </a:r>
            <a:r>
              <a:rPr lang="lv-LV" altLang="lv-LV" dirty="0" smtClean="0">
                <a:latin typeface="+mj-lt"/>
              </a:rPr>
              <a:t>  </a:t>
            </a:r>
            <a:endParaRPr lang="lv-LV" altLang="lv-LV" dirty="0">
              <a:solidFill>
                <a:srgbClr val="7030A0"/>
              </a:solidFill>
              <a:latin typeface="+mj-lt"/>
              <a:hlinkClick r:id="rId4"/>
            </a:endParaRPr>
          </a:p>
          <a:p>
            <a:pPr algn="ctr">
              <a:spcBef>
                <a:spcPts val="350"/>
              </a:spcBef>
            </a:pPr>
            <a:r>
              <a:rPr lang="lv-LV" altLang="lv-LV" dirty="0">
                <a:latin typeface="+mj-lt"/>
              </a:rPr>
              <a:t>Tel.: +371 67331492</a:t>
            </a:r>
          </a:p>
        </p:txBody>
      </p:sp>
      <p:pic>
        <p:nvPicPr>
          <p:cNvPr id="6" name="Picture 6" descr="kurzemes_planosanas_region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48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19338" y="274638"/>
            <a:ext cx="6367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KPR budžets 2016.gadā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kurzemes_planosanas_reg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391055"/>
              </p:ext>
            </p:extLst>
          </p:nvPr>
        </p:nvGraphicFramePr>
        <p:xfrm>
          <a:off x="179512" y="1436974"/>
          <a:ext cx="8712968" cy="508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20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lv-LV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Plānošanas reģiona </a:t>
            </a:r>
            <a:r>
              <a:rPr lang="lv-LV" sz="2200" dirty="0"/>
              <a:t>attīstības padomes </a:t>
            </a:r>
            <a:r>
              <a:rPr lang="lv-LV" sz="2200" dirty="0" smtClean="0"/>
              <a:t>un pašvaldību vadītāju kopsapulču sēžu organizēšana;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Reģiona viedokļa pārstāvniecība dažāda mēroga un līmeņa komitejās, apakškomitejās, darba grupās, t.sk. arī starptautiskā līmeņa;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Sadarbības koordinācija un pašvaldības viedokļu apzināšana;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Sabiedrības informēšana par reģiona aktualitātēm;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Citi organizatoriskie darbi.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lv-LV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19338" y="274638"/>
            <a:ext cx="6367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Iestādes organizatoriskie darbi 2016.gadā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kurzemes_planosanas_reg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4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338" y="274638"/>
            <a:ext cx="6367462" cy="1143000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Plānošanas nodaļa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46813"/>
            <a:ext cx="8208912" cy="430883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KPR attīstības plānošanas dokumentu aktualizācija, ieviešana un ieviešanas uzraudzība, t.sk.: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1800" dirty="0"/>
              <a:t>Kurzemes plānošanas reģiona Attīstības programmas 2015.-2020.gadam  (AP) Rīcības plāna un pašreizējās situācijas raksturojuma aktualizēšana;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1800" dirty="0"/>
              <a:t>Pašvaldību teritorijas attīstības plānošanas dokumentu datu bāzes aktualizēšana;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1800" dirty="0"/>
              <a:t>KPR teritorijas attīstības plānošanas dokumentu uzraudzības pārskata izstrāde.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Reģionālā un vietējā līmeņa attīstības plānošanas dokumentu savstarpējās saskaņotības un atbilstības normatīvo aktu prasībām nodrošināšana, t.sk. atzinumu sniegšana vietējo pašvaldību teritoriju plānojumiem, priekšlikumi/nosacījumi plānošanas reģionā ietilpstošo pašvaldību teritorijas attīstības plānošanas dokumentu izstrādei;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endParaRPr lang="lv-LV" sz="20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3" t="38918" r="6206" b="35560"/>
          <a:stretch/>
        </p:blipFill>
        <p:spPr bwMode="auto">
          <a:xfrm>
            <a:off x="2064470" y="6055645"/>
            <a:ext cx="2789316" cy="6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148" y="6055645"/>
            <a:ext cx="1238828" cy="69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62" t="39745" r="25121" b="43051"/>
          <a:stretch>
            <a:fillRect/>
          </a:stretch>
        </p:blipFill>
        <p:spPr bwMode="auto">
          <a:xfrm>
            <a:off x="6439617" y="6055645"/>
            <a:ext cx="2520901" cy="67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94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338" y="274638"/>
            <a:ext cx="6367462" cy="1143000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Plānošanas nodaļa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57967" y="2104003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200" dirty="0" smtClean="0"/>
              <a:t>Vietējo pašvaldību teritorijas attīstības plānošanas koordinēšana un pārraudzība</a:t>
            </a:r>
          </a:p>
          <a:p>
            <a:pPr marL="342900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200" dirty="0"/>
              <a:t>Semināru organizēšana pašvaldību darbiniekiem un citām sabiedrības </a:t>
            </a:r>
            <a:r>
              <a:rPr lang="lv-LV" sz="2200" dirty="0" smtClean="0"/>
              <a:t>mērķgrupām</a:t>
            </a:r>
          </a:p>
          <a:p>
            <a:pPr marL="342900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lv-LV" sz="2200" dirty="0"/>
              <a:t>Komentāru sagatavošana un priekšlikumu sniegšana ar attīstības plānošanu saistīto tiesību aktu projektu, nacionāla un reģionāla līmeņa attīstības plānošanas dokumentu izstrādei</a:t>
            </a:r>
            <a:endParaRPr lang="lv-LV" sz="2200" dirty="0" smtClean="0"/>
          </a:p>
          <a:p>
            <a:pPr marL="342900" lvl="1" indent="-3429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lv-LV" sz="2200" b="1" dirty="0"/>
          </a:p>
        </p:txBody>
      </p:sp>
    </p:spTree>
    <p:extLst>
      <p:ext uri="{BB962C8B-B14F-4D97-AF65-F5344CB8AC3E}">
        <p14:creationId xmlns:p14="http://schemas.microsoft.com/office/powerpoint/2010/main" val="4034872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 smtClean="0"/>
              <a:t>Sabiedriskā </a:t>
            </a:r>
            <a:r>
              <a:rPr lang="lv-LV" sz="2200" dirty="0"/>
              <a:t>transporta maršruta tīkla organizēšana atbilstoši pasažieru vajadzībām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2200" dirty="0"/>
              <a:t>Pašvaldību viedokļu noskaidrošana un apkopošana,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2200" dirty="0"/>
              <a:t>Iedzīvotāju iesniegumu izskatīšana,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lv-LV" sz="2200" dirty="0"/>
              <a:t>Pasažieru plūsmas un tās izmaiņu izpēte vilcienu un autobusu maršrutos;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Dalība Satiksmes ministrijas izveidotajā Sabiedriskā transporta padomē un sadarbība ar VAS «Autotransporta direkcija»;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lv-LV" sz="2200" dirty="0"/>
              <a:t>Kurzemes reģiona maršrutu autobusu pieturvietu apsekošana un uzraudzība. Datu ievade un aktualizēšana  vienotā valsts Pieturvietu reģistrā.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lv-LV" sz="2200" dirty="0"/>
          </a:p>
          <a:p>
            <a:pPr>
              <a:buFont typeface="Wingdings" panose="05000000000000000000" pitchFamily="2" charset="2"/>
              <a:buChar char="§"/>
            </a:pPr>
            <a:endParaRPr lang="lv-LV" sz="2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19338" y="274638"/>
            <a:ext cx="6367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Sabiedriskā transporta nodaļa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kurzemes_planosanas_reg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22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lv-LV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Ieviešanā esošie projekti 2016.gadā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kurzemes_planosanas_reg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05470" y="2198617"/>
            <a:ext cx="83277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Intelligent </a:t>
            </a:r>
            <a:r>
              <a:rPr lang="en-US" sz="2000" dirty="0" smtClean="0">
                <a:cs typeface="Times New Roman" pitchFamily="18" charset="0"/>
              </a:rPr>
              <a:t>Energy Europe </a:t>
            </a:r>
            <a:r>
              <a:rPr lang="lv-LV" sz="2000" dirty="0" smtClean="0">
                <a:cs typeface="Times New Roman" pitchFamily="18" charset="0"/>
              </a:rPr>
              <a:t>projekts </a:t>
            </a:r>
            <a:r>
              <a:rPr lang="lv-LV" sz="2000" b="1" dirty="0" smtClean="0">
                <a:cs typeface="Times New Roman" pitchFamily="18" charset="0"/>
              </a:rPr>
              <a:t>“Build </a:t>
            </a:r>
            <a:r>
              <a:rPr lang="en-US" sz="2000" b="1" dirty="0" smtClean="0">
                <a:cs typeface="Times New Roman" pitchFamily="18" charset="0"/>
              </a:rPr>
              <a:t>up</a:t>
            </a:r>
            <a:r>
              <a:rPr lang="lv-LV" sz="2000" b="1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skills</a:t>
            </a:r>
            <a:r>
              <a:rPr lang="lv-LV" sz="2000" b="1" dirty="0" smtClean="0">
                <a:cs typeface="Times New Roman" pitchFamily="18" charset="0"/>
              </a:rPr>
              <a:t> II” </a:t>
            </a:r>
            <a:r>
              <a:rPr lang="lv-LV" sz="2000" dirty="0" smtClean="0">
                <a:cs typeface="Times New Roman" pitchFamily="18" charset="0"/>
              </a:rPr>
              <a:t>(30.04.2016.)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 smtClean="0">
                <a:cs typeface="Times New Roman" pitchFamily="18" charset="0"/>
              </a:rPr>
              <a:t>CB programmas projekts «</a:t>
            </a:r>
            <a:r>
              <a:rPr lang="lv-LV" sz="2000" b="1" dirty="0"/>
              <a:t>”Moderns un pievilcīgs mazo ostu tīkls ar interaktīvu pārrobežu informācijas sistēmu, kopēju mārketingu un uzlabotiem ostu pakalpojumiem/</a:t>
            </a:r>
            <a:r>
              <a:rPr lang="lv-LV" sz="2000" b="1" dirty="0" err="1"/>
              <a:t>Smart</a:t>
            </a:r>
            <a:r>
              <a:rPr lang="lv-LV" sz="2000" b="1" dirty="0"/>
              <a:t> Ports” </a:t>
            </a:r>
            <a:r>
              <a:rPr lang="lv-LV" sz="2000" dirty="0" smtClean="0">
                <a:cs typeface="Times New Roman" pitchFamily="18" charset="0"/>
              </a:rPr>
              <a:t>» (30.09.2017.)</a:t>
            </a:r>
          </a:p>
          <a:p>
            <a:pPr marL="285750" lvl="1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 smtClean="0"/>
              <a:t>BSR programmas projekts  </a:t>
            </a:r>
            <a:r>
              <a:rPr lang="lv-LV" sz="2000" b="1" dirty="0" smtClean="0"/>
              <a:t>"Baltijas </a:t>
            </a:r>
            <a:r>
              <a:rPr lang="lv-LV" sz="2000" b="1" dirty="0"/>
              <a:t>izaugsme – liela mēroga gliemeņu audzēšanas attīstība Baltijas jūrā" / </a:t>
            </a:r>
            <a:r>
              <a:rPr lang="lv-LV" sz="2000" b="1" dirty="0" err="1"/>
              <a:t>Baltic</a:t>
            </a:r>
            <a:r>
              <a:rPr lang="lv-LV" sz="2000" b="1" dirty="0"/>
              <a:t> </a:t>
            </a:r>
            <a:r>
              <a:rPr lang="lv-LV" sz="2000" b="1" dirty="0" err="1"/>
              <a:t>Blue</a:t>
            </a:r>
            <a:r>
              <a:rPr lang="lv-LV" sz="2000" b="1" dirty="0"/>
              <a:t> </a:t>
            </a:r>
            <a:r>
              <a:rPr lang="lv-LV" sz="2000" b="1" dirty="0" err="1"/>
              <a:t>Growth</a:t>
            </a:r>
            <a:r>
              <a:rPr lang="lv-LV" sz="2000" b="1" dirty="0"/>
              <a:t> </a:t>
            </a:r>
            <a:r>
              <a:rPr lang="lv-LV" sz="2000" b="1" dirty="0" smtClean="0"/>
              <a:t> </a:t>
            </a:r>
            <a:r>
              <a:rPr lang="lv-LV" sz="2000" dirty="0" smtClean="0"/>
              <a:t>(01.04.2019.)</a:t>
            </a:r>
          </a:p>
          <a:p>
            <a:pPr marL="285750" lvl="1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 smtClean="0"/>
              <a:t>NFI programmas projekts </a:t>
            </a:r>
            <a:r>
              <a:rPr lang="lv-LV" sz="2000" b="1" dirty="0" smtClean="0"/>
              <a:t>«</a:t>
            </a:r>
            <a:r>
              <a:rPr lang="lv-LV" sz="2000" b="1" dirty="0"/>
              <a:t>Projekts „Latvijas plānošanas reģionu un vietējo pašvaldību teritoriālās attīstības plānošanas kapacitātes palielināšana un attīstības plānošanas dokumentu </a:t>
            </a:r>
            <a:r>
              <a:rPr lang="lv-LV" sz="2000" b="1" dirty="0" smtClean="0"/>
              <a:t>izstrādāšana»</a:t>
            </a:r>
          </a:p>
          <a:p>
            <a:pPr marL="285750" lvl="1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000" dirty="0" smtClean="0"/>
              <a:t>ESF projekts </a:t>
            </a:r>
            <a:r>
              <a:rPr lang="lv-LV" sz="2000" b="1" dirty="0" smtClean="0"/>
              <a:t>«Kurzeme visiem» </a:t>
            </a:r>
            <a:r>
              <a:rPr lang="lv-LV" sz="2000" dirty="0" smtClean="0"/>
              <a:t>(31.12.2022.)</a:t>
            </a:r>
            <a:endParaRPr lang="lv-LV" sz="2000" dirty="0"/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lv-LV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0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702" y="1929913"/>
            <a:ext cx="842493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Industriālā mantojuma tūrisma projekts (</a:t>
            </a:r>
            <a:r>
              <a:rPr lang="lv-LV" sz="2200" dirty="0" err="1"/>
              <a:t>Est-Lat)</a:t>
            </a:r>
            <a:endParaRPr lang="lv-LV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Energoefektīva vēsturisko ēku saglabāšana un atjaunošana (</a:t>
            </a:r>
            <a:r>
              <a:rPr lang="lv-LV" sz="2200" dirty="0" err="1"/>
              <a:t>Est-Lat)</a:t>
            </a:r>
            <a:endParaRPr lang="lv-LV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Solārās enerģijas potenciāla izmantošana (BSR)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Uzņēmējdarbības veicināšanas projekts (</a:t>
            </a:r>
            <a:r>
              <a:rPr lang="lv-LV" sz="2200" dirty="0" err="1"/>
              <a:t>Lat-Lit)</a:t>
            </a:r>
            <a:endParaRPr lang="lv-LV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Pieaugušo izglītības jomas projekts (</a:t>
            </a:r>
            <a:r>
              <a:rPr lang="lv-LV" sz="2200" dirty="0" err="1"/>
              <a:t>Lat-Lit)</a:t>
            </a:r>
            <a:endParaRPr lang="lv-LV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Sociālās jomas projekts (</a:t>
            </a:r>
            <a:r>
              <a:rPr lang="lv-LV" sz="2200" dirty="0" err="1"/>
              <a:t>Lat-Lit)</a:t>
            </a:r>
            <a:endParaRPr lang="lv-LV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Piekrastes drošības kapacitātes paaugstināšanas projekts (</a:t>
            </a:r>
            <a:r>
              <a:rPr lang="lv-LV" sz="2200" dirty="0" err="1"/>
              <a:t>Est-Lat</a:t>
            </a:r>
            <a:r>
              <a:rPr lang="lv-LV" sz="2200" dirty="0"/>
              <a:t>/ </a:t>
            </a:r>
            <a:r>
              <a:rPr lang="lv-LV" sz="2200" dirty="0" err="1"/>
              <a:t>Lat-Lit)</a:t>
            </a:r>
            <a:endParaRPr lang="lv-LV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Pašvaldību speciālistu kapacitātes paaugstināšanas un pakalpojumu uzlabošanas projekts (NFI /</a:t>
            </a:r>
            <a:r>
              <a:rPr lang="lv-LV" sz="2200" dirty="0" err="1"/>
              <a:t>Lat-Lit)</a:t>
            </a:r>
            <a:endParaRPr lang="lv-LV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lv-LV" sz="2200" dirty="0"/>
              <a:t>U.c.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lv-LV" sz="2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9338" y="4077072"/>
            <a:ext cx="8327729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11760" y="274638"/>
            <a:ext cx="6275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lv-LV" sz="3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Projektu</a:t>
            </a:r>
            <a:r>
              <a:rPr lang="lv-LV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lv-LV" sz="3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pieteikumu izstrāde </a:t>
            </a:r>
            <a:r>
              <a:rPr lang="lv-LV" sz="3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2016.gadā</a:t>
            </a:r>
            <a:endParaRPr lang="lv-LV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kurzemes_planosanas_reg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600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338" y="269776"/>
            <a:ext cx="6305798" cy="1143000"/>
          </a:xfrm>
        </p:spPr>
        <p:txBody>
          <a:bodyPr>
            <a:noAutofit/>
          </a:bodyPr>
          <a:lstStyle/>
          <a:p>
            <a:r>
              <a:rPr lang="lv-LV" sz="35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Kurzemes plānošanas reģiona uzņēmējdarbības atbalsta centrs</a:t>
            </a:r>
            <a:endParaRPr lang="lv-LV" sz="35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6" descr="kurzemes_planosanas_region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561975"/>
            <a:ext cx="17383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200" dirty="0" smtClean="0"/>
              <a:t>Sagatavots izvērtējums par Uzņēmējdarbības </a:t>
            </a:r>
            <a:r>
              <a:rPr lang="lv-LV" sz="2200" dirty="0"/>
              <a:t>atbalsta </a:t>
            </a:r>
            <a:r>
              <a:rPr lang="lv-LV" sz="2200" dirty="0" smtClean="0"/>
              <a:t>institūcijām </a:t>
            </a:r>
            <a:r>
              <a:rPr lang="lv-LV" sz="2200" dirty="0"/>
              <a:t>un pakalpojumu </a:t>
            </a:r>
            <a:r>
              <a:rPr lang="lv-LV" sz="2200" dirty="0" smtClean="0"/>
              <a:t>sniedzējiem Kurzemes reģionā;</a:t>
            </a:r>
            <a:endParaRPr lang="lv-LV" sz="2200" dirty="0" smtClean="0"/>
          </a:p>
          <a:p>
            <a:pPr algn="just"/>
            <a:r>
              <a:rPr lang="lv-LV" sz="2200" dirty="0" smtClean="0"/>
              <a:t>Nodrošināti </a:t>
            </a:r>
            <a:r>
              <a:rPr lang="lv-LV" sz="2200" dirty="0"/>
              <a:t>un sniegti informatīvie un konsultatīvie pasākumi uzņēmējdarbības </a:t>
            </a:r>
            <a:r>
              <a:rPr lang="lv-LV" sz="2200" dirty="0" smtClean="0"/>
              <a:t>atbalstam, organizēti </a:t>
            </a:r>
            <a:r>
              <a:rPr lang="lv-LV" sz="2200" dirty="0"/>
              <a:t>semināri uzņēmējiem un topošajiem </a:t>
            </a:r>
            <a:r>
              <a:rPr lang="lv-LV" sz="2200" dirty="0" smtClean="0"/>
              <a:t>uzņēmējiem;</a:t>
            </a:r>
          </a:p>
          <a:p>
            <a:r>
              <a:rPr lang="lv-LV" sz="2200" dirty="0" smtClean="0"/>
              <a:t>Koordinēti </a:t>
            </a:r>
            <a:r>
              <a:rPr lang="lv-LV" sz="2200" dirty="0"/>
              <a:t>biznesa sadarbības veicināšanas </a:t>
            </a:r>
            <a:r>
              <a:rPr lang="lv-LV" sz="2200" dirty="0" smtClean="0"/>
              <a:t>pasākumi – koordinēta dalība izstādēs un gadatirgos, veicinot un organizējot </a:t>
            </a:r>
            <a:r>
              <a:rPr lang="lv-LV" sz="2200" dirty="0" err="1" smtClean="0"/>
              <a:t>tīklošanos</a:t>
            </a:r>
            <a:r>
              <a:rPr lang="lv-LV" sz="2200" dirty="0" smtClean="0"/>
              <a:t> </a:t>
            </a:r>
            <a:r>
              <a:rPr lang="lv-LV" sz="2200" dirty="0"/>
              <a:t>un sadarbības </a:t>
            </a:r>
            <a:r>
              <a:rPr lang="lv-LV" sz="2200" dirty="0" smtClean="0"/>
              <a:t>pasākumus uzņēmējiem;</a:t>
            </a:r>
          </a:p>
          <a:p>
            <a:pPr algn="just"/>
            <a:r>
              <a:rPr lang="lv-LV" sz="2200" dirty="0" smtClean="0"/>
              <a:t>Organizētas </a:t>
            </a:r>
            <a:r>
              <a:rPr lang="lv-LV" sz="2200" dirty="0"/>
              <a:t>tikšanās ar uzņēmējdarbības atbalsta </a:t>
            </a:r>
            <a:r>
              <a:rPr lang="lv-LV" sz="2200" dirty="0" smtClean="0"/>
              <a:t>institūcijām, organizēti Informatīvie semināri, </a:t>
            </a:r>
            <a:r>
              <a:rPr lang="lv-LV" sz="2200" dirty="0"/>
              <a:t>pieredzes </a:t>
            </a:r>
            <a:r>
              <a:rPr lang="lv-LV" sz="2200" dirty="0" smtClean="0"/>
              <a:t>apmaiņa </a:t>
            </a:r>
            <a:r>
              <a:rPr lang="lv-LV" sz="2200" dirty="0" smtClean="0"/>
              <a:t>pasākumi pašvaldības </a:t>
            </a:r>
            <a:r>
              <a:rPr lang="lv-LV" sz="2200" dirty="0"/>
              <a:t>uzņēmējdarbības </a:t>
            </a:r>
            <a:r>
              <a:rPr lang="lv-LV" sz="2200" dirty="0" smtClean="0"/>
              <a:t>speciālistiem.</a:t>
            </a:r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1429019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1501</TotalTime>
  <Words>573</Words>
  <Application>Microsoft Office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Kurzemes plānošanas reģiona Darba plāns 2016.gadam</vt:lpstr>
      <vt:lpstr>PowerPoint Presentation</vt:lpstr>
      <vt:lpstr>PowerPoint Presentation</vt:lpstr>
      <vt:lpstr>Plānošanas nodaļa</vt:lpstr>
      <vt:lpstr>Plānošanas nodaļa</vt:lpstr>
      <vt:lpstr>PowerPoint Presentation</vt:lpstr>
      <vt:lpstr>Ieviešanā esošie projekti 2016.gadā</vt:lpstr>
      <vt:lpstr>PowerPoint Presentation</vt:lpstr>
      <vt:lpstr>Kurzemes plānošanas reģiona uzņēmējdarbības atbalsta centrs</vt:lpstr>
      <vt:lpstr>Projektu rezultātu uzturēšana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Evita</dc:creator>
  <cp:lastModifiedBy>Evita</cp:lastModifiedBy>
  <cp:revision>46</cp:revision>
  <cp:lastPrinted>2015-01-30T08:21:48Z</cp:lastPrinted>
  <dcterms:created xsi:type="dcterms:W3CDTF">2015-01-28T12:24:31Z</dcterms:created>
  <dcterms:modified xsi:type="dcterms:W3CDTF">2016-01-20T10:56:19Z</dcterms:modified>
</cp:coreProperties>
</file>